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D6D6D6"/>
    <a:srgbClr val="D7D7D7"/>
    <a:srgbClr val="D8D7D8"/>
    <a:srgbClr val="D6D8D8"/>
    <a:srgbClr val="D7D8D8"/>
    <a:srgbClr val="D8D8D8"/>
    <a:srgbClr val="DCDCDC"/>
    <a:srgbClr val="E0E0E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rgbClr val="0B2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ane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B2E4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" name="se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0560" y="0"/>
            <a:ext cx="91440" cy="5143500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7" name="Text 4"/>
          <p:cNvSpPr/>
          <p:nvPr/>
        </p:nvSpPr>
        <p:spPr>
          <a:xfrm>
            <a:off x="548640" y="1234440"/>
            <a:ext cx="37490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5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</a:t>
            </a:r>
            <a:endParaRPr lang="en-US" sz="4600" dirty="0"/>
          </a:p>
          <a:p>
            <a:pPr marL="0" indent="0">
              <a:lnSpc>
                <a:spcPct val="95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PT</a:t>
            </a:r>
            <a:endParaRPr lang="en-US" sz="4600" dirty="0"/>
          </a:p>
        </p:txBody>
      </p:sp>
      <p:sp>
        <p:nvSpPr>
          <p:cNvPr id="8" name="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928" y="2999232"/>
            <a:ext cx="1371600" cy="0"/>
          </a:xfrm>
          <a:prstGeom prst="line">
            <a:avLst/>
          </a:prstGeom>
          <a:noFill/>
          <a:ln w="31750">
            <a:solidFill>
              <a:srgbClr val="0E8FA3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9" name="Text 6"/>
          <p:cNvSpPr/>
          <p:nvPr/>
        </p:nvSpPr>
        <p:spPr>
          <a:xfrm>
            <a:off x="548640" y="3200400"/>
            <a:ext cx="3566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450" dirty="0">
                <a:solidFill>
                  <a:srgbClr val="C7D6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Avoiding the common errors that fail proficiency tests.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379476" y="4777740"/>
            <a:ext cx="390448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8FA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practical refresher for bench technicians and lab managers</a:t>
            </a:r>
            <a:endParaRPr lang="en-US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735B5-28C1-2897-FB1B-1553987D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" y="-96011"/>
            <a:ext cx="2926086" cy="914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7DE85E-5E5F-7D25-E1EE-CA0E0271B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66205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548640" y="384048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IT MATTERS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80467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PT is your lab's external report card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48640" y="129844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third party sends blind samples; you analyze and report them exactly like any client samples. Your results are then compared to other lab results.</a:t>
            </a:r>
            <a:endParaRPr lang="en-US" sz="1350" dirty="0"/>
          </a:p>
        </p:txBody>
      </p:sp>
      <p:sp>
        <p:nvSpPr>
          <p:cNvPr id="6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103119"/>
            <a:ext cx="2541905" cy="2285995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7" name="card to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103120"/>
            <a:ext cx="2542032" cy="73152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icon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4672" y="2377440"/>
            <a:ext cx="822960" cy="8229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9" name="Image 0" descr="What it is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88" y="2507582"/>
            <a:ext cx="566928" cy="562676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04672" y="3310128"/>
            <a:ext cx="20299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it is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804672" y="3621024"/>
            <a:ext cx="206654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07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Unknown samples arrive from an accredited provider. You test them and report by a set deadline.</a:t>
            </a:r>
            <a:endParaRPr lang="en-US" sz="1070" dirty="0"/>
          </a:p>
        </p:txBody>
      </p:sp>
      <p:sp>
        <p:nvSpPr>
          <p:cNvPr id="12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0984" y="2103119"/>
            <a:ext cx="2496312" cy="2285993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3" name="card to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0984" y="2103120"/>
            <a:ext cx="2542032" cy="73152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4" name="icon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57016" y="2377440"/>
            <a:ext cx="822960" cy="8229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15" name="Image 1" descr="How it's scored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314" y="2505456"/>
            <a:ext cx="464365" cy="56692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557016" y="3310128"/>
            <a:ext cx="20299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it's scored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3557016" y="3621024"/>
            <a:ext cx="206654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07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 are compared to determine the Consensus Mean. PT Score ≥70 is Acceptable</a:t>
            </a:r>
            <a:endParaRPr lang="en-US" sz="1070" dirty="0"/>
          </a:p>
        </p:txBody>
      </p:sp>
      <p:sp>
        <p:nvSpPr>
          <p:cNvPr id="18" name="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3328" y="2103119"/>
            <a:ext cx="2542032" cy="2285991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9" name="card to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3328" y="2103120"/>
            <a:ext cx="2542032" cy="73152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0" name="icon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9360" y="2377440"/>
            <a:ext cx="822960" cy="8229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21" name="Image 2" descr="What's at stake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800" y="2505456"/>
            <a:ext cx="402081" cy="566928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6309360" y="3310128"/>
            <a:ext cx="20299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Do it</a:t>
            </a:r>
            <a:endParaRPr lang="en-US" sz="1500" dirty="0"/>
          </a:p>
        </p:txBody>
      </p:sp>
      <p:sp>
        <p:nvSpPr>
          <p:cNvPr id="23" name="Text 18"/>
          <p:cNvSpPr/>
          <p:nvPr/>
        </p:nvSpPr>
        <p:spPr>
          <a:xfrm>
            <a:off x="6309360" y="3621024"/>
            <a:ext cx="2066544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070" dirty="0">
                <a:solidFill>
                  <a:srgbClr val="586772"/>
                </a:solidFill>
                <a:latin typeface="Arial" pitchFamily="34" charset="0"/>
                <a:cs typeface="Arial" pitchFamily="34" charset="-120"/>
              </a:rPr>
              <a:t>Helps to monitor your laboratory quality, monitor competence and identify problems areas.</a:t>
            </a:r>
          </a:p>
          <a:p>
            <a:pPr marL="0" indent="0">
              <a:lnSpc>
                <a:spcPct val="105000"/>
              </a:lnSpc>
              <a:buNone/>
            </a:pPr>
            <a:endParaRPr lang="en-US" sz="1070" dirty="0"/>
          </a:p>
        </p:txBody>
      </p:sp>
      <p:sp>
        <p:nvSpPr>
          <p:cNvPr id="24" name="footer 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828032"/>
            <a:ext cx="8046720" cy="0"/>
          </a:xfrm>
          <a:prstGeom prst="line">
            <a:avLst/>
          </a:prstGeom>
          <a:noFill/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25" name="Text 20"/>
          <p:cNvSpPr/>
          <p:nvPr/>
        </p:nvSpPr>
        <p:spPr>
          <a:xfrm>
            <a:off x="2888419" y="4873724"/>
            <a:ext cx="35924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Your PT  |  Avoiding Common Proficiency Testing Errors</a:t>
            </a:r>
            <a:endParaRPr lang="en-US" sz="850" dirty="0"/>
          </a:p>
        </p:txBody>
      </p:sp>
      <p:sp>
        <p:nvSpPr>
          <p:cNvPr id="26" name="Text 21"/>
          <p:cNvSpPr/>
          <p:nvPr/>
        </p:nvSpPr>
        <p:spPr>
          <a:xfrm>
            <a:off x="8229600" y="4864608"/>
            <a:ext cx="365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5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151E5D8-5EEE-7DC0-8C9B-8520FB943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0" y="4873724"/>
            <a:ext cx="1085182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548640" y="384048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ERROR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80467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Treating PT samples differently</a:t>
            </a:r>
            <a:endParaRPr lang="en-US" sz="2600" dirty="0"/>
          </a:p>
        </p:txBody>
      </p:sp>
      <p:sp>
        <p:nvSpPr>
          <p:cNvPr id="5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9168" y="475488"/>
            <a:ext cx="658368" cy="658368"/>
          </a:xfrm>
          <a:prstGeom prst="roundRect">
            <a:avLst>
              <a:gd name="adj" fmla="val 13889"/>
            </a:avLst>
          </a:prstGeom>
          <a:solidFill>
            <a:srgbClr val="0B2E4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Text 4"/>
          <p:cNvSpPr/>
          <p:nvPr/>
        </p:nvSpPr>
        <p:spPr>
          <a:xfrm>
            <a:off x="7059168" y="47548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600" dirty="0"/>
          </a:p>
        </p:txBody>
      </p:sp>
      <p:sp>
        <p:nvSpPr>
          <p:cNvPr id="7" name="icon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2128" y="475488"/>
            <a:ext cx="658368" cy="658368"/>
          </a:xfrm>
          <a:prstGeom prst="ellipse">
            <a:avLst/>
          </a:prstGeom>
          <a:solidFill>
            <a:srgbClr val="E4F2F4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8" name="Image 0" descr="Treating PT samples differently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568" y="566928"/>
            <a:ext cx="475488" cy="475488"/>
          </a:xfrm>
          <a:prstGeom prst="rect">
            <a:avLst/>
          </a:prstGeom>
        </p:spPr>
      </p:pic>
      <p:sp>
        <p:nvSpPr>
          <p:cNvPr id="9" name="mistake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54480"/>
            <a:ext cx="3913632" cy="2240278"/>
          </a:xfrm>
          <a:prstGeom prst="rect">
            <a:avLst/>
          </a:prstGeom>
          <a:solidFill>
            <a:srgbClr val="FBEDEC"/>
          </a:solidFill>
          <a:ln w="12700">
            <a:solidFill>
              <a:srgbClr val="F1D6D3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54480"/>
            <a:ext cx="82296" cy="2240278"/>
          </a:xfrm>
          <a:prstGeom prst="rect">
            <a:avLst/>
          </a:prstGeom>
          <a:solidFill>
            <a:srgbClr val="C0413B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1" name="Text 8"/>
          <p:cNvSpPr/>
          <p:nvPr/>
        </p:nvSpPr>
        <p:spPr>
          <a:xfrm>
            <a:off x="841248" y="1792224"/>
            <a:ext cx="33649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B23A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LABS SLIP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841248" y="2157983"/>
            <a:ext cx="3346704" cy="163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Assigning your best analyst or a special instrument just for PT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Running extra replicates or “cleaning up” the method for PT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Labeling or flagging PT vials so they stand out on the bench</a:t>
            </a:r>
            <a:endParaRPr lang="en-US" sz="1160" dirty="0"/>
          </a:p>
        </p:txBody>
      </p:sp>
      <p:sp>
        <p:nvSpPr>
          <p:cNvPr id="13" name="fix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1554480"/>
            <a:ext cx="3913632" cy="2240278"/>
          </a:xfrm>
          <a:prstGeom prst="rect">
            <a:avLst/>
          </a:prstGeom>
          <a:solidFill>
            <a:srgbClr val="E4F2F4"/>
          </a:solidFill>
          <a:ln w="12700">
            <a:solidFill>
              <a:srgbClr val="CBE6E9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4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72584" y="1554480"/>
            <a:ext cx="54863" cy="2240277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Text 12"/>
          <p:cNvSpPr/>
          <p:nvPr/>
        </p:nvSpPr>
        <p:spPr>
          <a:xfrm>
            <a:off x="4974336" y="1792224"/>
            <a:ext cx="33649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B6E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IT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4974336" y="2157984"/>
            <a:ext cx="3346704" cy="1636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 PT through the same people, SOPs, and instruments as client samples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Don't over-test - PT checks your process, not a best-case run. Trust your process.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Log and store PT results in your normal workflow and records</a:t>
            </a:r>
            <a:endParaRPr lang="en-US" sz="1160" dirty="0"/>
          </a:p>
        </p:txBody>
      </p:sp>
      <p:sp>
        <p:nvSpPr>
          <p:cNvPr id="17" name="footer 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828032"/>
            <a:ext cx="8046720" cy="0"/>
          </a:xfrm>
          <a:prstGeom prst="line">
            <a:avLst/>
          </a:prstGeom>
          <a:noFill/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9" name="Text 16"/>
          <p:cNvSpPr/>
          <p:nvPr/>
        </p:nvSpPr>
        <p:spPr>
          <a:xfrm>
            <a:off x="8229600" y="4864608"/>
            <a:ext cx="365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50" dirty="0"/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D31A627C-167C-757C-2FB6-57B12D84974C}"/>
              </a:ext>
            </a:extLst>
          </p:cNvPr>
          <p:cNvSpPr/>
          <p:nvPr/>
        </p:nvSpPr>
        <p:spPr>
          <a:xfrm>
            <a:off x="2888419" y="4873724"/>
            <a:ext cx="35924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Your PT  |  Avoiding Common Proficiency Testing Errors</a:t>
            </a:r>
            <a:endParaRPr lang="en-US" sz="8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334166-F7F8-9B83-914E-B5545B410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" y="4873724"/>
            <a:ext cx="1085182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548640" y="384048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ERROR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80467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Sample handling &amp; Contamination</a:t>
            </a:r>
            <a:endParaRPr lang="en-US" sz="2600" dirty="0"/>
          </a:p>
        </p:txBody>
      </p:sp>
      <p:sp>
        <p:nvSpPr>
          <p:cNvPr id="5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9168" y="475488"/>
            <a:ext cx="658368" cy="658368"/>
          </a:xfrm>
          <a:prstGeom prst="roundRect">
            <a:avLst>
              <a:gd name="adj" fmla="val 13889"/>
            </a:avLst>
          </a:prstGeom>
          <a:solidFill>
            <a:srgbClr val="0B2E4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Text 4"/>
          <p:cNvSpPr/>
          <p:nvPr/>
        </p:nvSpPr>
        <p:spPr>
          <a:xfrm>
            <a:off x="7059168" y="47548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600" dirty="0"/>
          </a:p>
        </p:txBody>
      </p:sp>
      <p:sp>
        <p:nvSpPr>
          <p:cNvPr id="7" name="icon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2128" y="475488"/>
            <a:ext cx="658368" cy="658368"/>
          </a:xfrm>
          <a:prstGeom prst="ellipse">
            <a:avLst/>
          </a:prstGeom>
          <a:solidFill>
            <a:srgbClr val="E4F2F4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8" name="Image 0" descr="Sample handling &amp; contamination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568" y="568711"/>
            <a:ext cx="475488" cy="471922"/>
          </a:xfrm>
          <a:prstGeom prst="rect">
            <a:avLst/>
          </a:prstGeom>
        </p:spPr>
      </p:pic>
      <p:sp>
        <p:nvSpPr>
          <p:cNvPr id="9" name="mistake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54480"/>
            <a:ext cx="3913632" cy="2240277"/>
          </a:xfrm>
          <a:prstGeom prst="rect">
            <a:avLst/>
          </a:prstGeom>
          <a:solidFill>
            <a:srgbClr val="FBEDEC"/>
          </a:solidFill>
          <a:ln w="12700">
            <a:solidFill>
              <a:srgbClr val="F1D6D3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54480"/>
            <a:ext cx="45719" cy="2240277"/>
          </a:xfrm>
          <a:prstGeom prst="rect">
            <a:avLst/>
          </a:prstGeom>
          <a:solidFill>
            <a:srgbClr val="C0413B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1" name="Text 8"/>
          <p:cNvSpPr/>
          <p:nvPr/>
        </p:nvSpPr>
        <p:spPr>
          <a:xfrm>
            <a:off x="841248" y="1792224"/>
            <a:ext cx="33649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B23A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LABS SLIP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841248" y="2157984"/>
            <a:ext cx="3346704" cy="1636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Opening the vial before reading the kit's handling instructions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Dilution or volume errors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Trace contamination from glassware, reagents, or the bench</a:t>
            </a:r>
            <a:endParaRPr lang="en-US" sz="1160" dirty="0"/>
          </a:p>
        </p:txBody>
      </p:sp>
      <p:sp>
        <p:nvSpPr>
          <p:cNvPr id="13" name="fix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1554480"/>
            <a:ext cx="3913632" cy="2240277"/>
          </a:xfrm>
          <a:prstGeom prst="rect">
            <a:avLst/>
          </a:prstGeom>
          <a:solidFill>
            <a:srgbClr val="E4F2F4"/>
          </a:solidFill>
          <a:ln w="12700">
            <a:solidFill>
              <a:srgbClr val="CBE6E9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4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1554480"/>
            <a:ext cx="45719" cy="2250000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Text 12"/>
          <p:cNvSpPr/>
          <p:nvPr/>
        </p:nvSpPr>
        <p:spPr>
          <a:xfrm>
            <a:off x="4974336" y="1792224"/>
            <a:ext cx="33649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B6E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IT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4974336" y="2157984"/>
            <a:ext cx="3346704" cy="1636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the PT instructions fully before testing the sample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Double-check dilutions and units against the reporting form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 blanks and matrix spikes to identify issues</a:t>
            </a:r>
            <a:endParaRPr lang="en-US" sz="1160" dirty="0"/>
          </a:p>
        </p:txBody>
      </p:sp>
      <p:sp>
        <p:nvSpPr>
          <p:cNvPr id="17" name="footer 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828032"/>
            <a:ext cx="8046720" cy="0"/>
          </a:xfrm>
          <a:prstGeom prst="line">
            <a:avLst/>
          </a:prstGeom>
          <a:noFill/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9" name="Text 16"/>
          <p:cNvSpPr/>
          <p:nvPr/>
        </p:nvSpPr>
        <p:spPr>
          <a:xfrm>
            <a:off x="8229600" y="4864608"/>
            <a:ext cx="365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50" dirty="0"/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D6C8E5CC-664B-50EA-7AEA-FA10B3484A5E}"/>
              </a:ext>
            </a:extLst>
          </p:cNvPr>
          <p:cNvSpPr/>
          <p:nvPr/>
        </p:nvSpPr>
        <p:spPr>
          <a:xfrm>
            <a:off x="2888419" y="4873724"/>
            <a:ext cx="35924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Your PT  |  Avoiding Common Proficiency Testing Errors</a:t>
            </a:r>
            <a:endParaRPr lang="en-US" sz="8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55B4939-86DF-C2FA-FE68-0ED0E68B3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" y="4873724"/>
            <a:ext cx="1085182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548640" y="384048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ERROR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80467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Calculation &amp; Reporting errors</a:t>
            </a:r>
            <a:endParaRPr lang="en-US" sz="2600" dirty="0"/>
          </a:p>
        </p:txBody>
      </p:sp>
      <p:sp>
        <p:nvSpPr>
          <p:cNvPr id="5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9168" y="475488"/>
            <a:ext cx="658368" cy="658368"/>
          </a:xfrm>
          <a:prstGeom prst="roundRect">
            <a:avLst>
              <a:gd name="adj" fmla="val 13889"/>
            </a:avLst>
          </a:prstGeom>
          <a:solidFill>
            <a:srgbClr val="0B2E4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Text 4"/>
          <p:cNvSpPr/>
          <p:nvPr/>
        </p:nvSpPr>
        <p:spPr>
          <a:xfrm>
            <a:off x="7059168" y="47548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600" dirty="0"/>
          </a:p>
        </p:txBody>
      </p:sp>
      <p:sp>
        <p:nvSpPr>
          <p:cNvPr id="7" name="icon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2128" y="475488"/>
            <a:ext cx="658368" cy="658368"/>
          </a:xfrm>
          <a:prstGeom prst="ellipse">
            <a:avLst/>
          </a:prstGeom>
          <a:solidFill>
            <a:srgbClr val="E4F2F4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8" name="Image 0" descr="Calculation &amp; reporting errors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44" y="566928"/>
            <a:ext cx="426336" cy="475488"/>
          </a:xfrm>
          <a:prstGeom prst="rect">
            <a:avLst/>
          </a:prstGeom>
        </p:spPr>
      </p:pic>
      <p:sp>
        <p:nvSpPr>
          <p:cNvPr id="9" name="mistake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54480"/>
            <a:ext cx="3913632" cy="2240280"/>
          </a:xfrm>
          <a:prstGeom prst="rect">
            <a:avLst/>
          </a:prstGeom>
          <a:solidFill>
            <a:srgbClr val="FBEDEC"/>
          </a:solidFill>
          <a:ln w="12700">
            <a:solidFill>
              <a:srgbClr val="F1D6D3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54480"/>
            <a:ext cx="73152" cy="2240280"/>
          </a:xfrm>
          <a:prstGeom prst="rect">
            <a:avLst/>
          </a:prstGeom>
          <a:solidFill>
            <a:srgbClr val="C0413B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1" name="Text 8"/>
          <p:cNvSpPr/>
          <p:nvPr/>
        </p:nvSpPr>
        <p:spPr>
          <a:xfrm>
            <a:off x="841248" y="1792224"/>
            <a:ext cx="33649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B23A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LABS SLIP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841248" y="2157984"/>
            <a:ext cx="3346704" cy="1636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Wrong units on the report form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Transcription slips when copying results into the portal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 results for the wrong sample e.g. sample 1 for sample 4</a:t>
            </a:r>
            <a:endParaRPr lang="en-US" sz="1160" dirty="0"/>
          </a:p>
        </p:txBody>
      </p:sp>
      <p:sp>
        <p:nvSpPr>
          <p:cNvPr id="13" name="fix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1554480"/>
            <a:ext cx="3913632" cy="2240280"/>
          </a:xfrm>
          <a:prstGeom prst="rect">
            <a:avLst/>
          </a:prstGeom>
          <a:solidFill>
            <a:srgbClr val="E4F2F4"/>
          </a:solidFill>
          <a:ln w="12700">
            <a:solidFill>
              <a:srgbClr val="CBE6E9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4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1554480"/>
            <a:ext cx="45719" cy="2250000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Text 12"/>
          <p:cNvSpPr/>
          <p:nvPr/>
        </p:nvSpPr>
        <p:spPr>
          <a:xfrm>
            <a:off x="4974336" y="1792224"/>
            <a:ext cx="33649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B6E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IT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4974336" y="2157984"/>
            <a:ext cx="3346704" cy="1636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Report in the exact units and format the provider requests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Have a second analyst verify every entry before submitting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Confirm entered results are for the correct sample</a:t>
            </a:r>
            <a:endParaRPr lang="en-US" sz="1160" dirty="0"/>
          </a:p>
        </p:txBody>
      </p:sp>
      <p:sp>
        <p:nvSpPr>
          <p:cNvPr id="17" name="footer 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828032"/>
            <a:ext cx="8046720" cy="0"/>
          </a:xfrm>
          <a:prstGeom prst="line">
            <a:avLst/>
          </a:prstGeom>
          <a:noFill/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9" name="Text 16"/>
          <p:cNvSpPr/>
          <p:nvPr/>
        </p:nvSpPr>
        <p:spPr>
          <a:xfrm>
            <a:off x="8229600" y="4864608"/>
            <a:ext cx="365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50" dirty="0"/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83DCEB39-F8A5-CFA6-6435-602DDA475297}"/>
              </a:ext>
            </a:extLst>
          </p:cNvPr>
          <p:cNvSpPr/>
          <p:nvPr/>
        </p:nvSpPr>
        <p:spPr>
          <a:xfrm>
            <a:off x="2888419" y="4873724"/>
            <a:ext cx="35924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Your PT  |  Avoiding Common Proficiency Testing Errors</a:t>
            </a:r>
            <a:endParaRPr lang="en-US" sz="8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A6B76CB-3EF1-430D-3937-74E4AD6A5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" y="4873724"/>
            <a:ext cx="1085182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548640" y="384048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ERROR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80467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Deadlines, Calibration &amp; QC</a:t>
            </a:r>
            <a:endParaRPr lang="en-US" sz="2600" dirty="0"/>
          </a:p>
        </p:txBody>
      </p:sp>
      <p:sp>
        <p:nvSpPr>
          <p:cNvPr id="5" name="number badg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9168" y="475488"/>
            <a:ext cx="658368" cy="658368"/>
          </a:xfrm>
          <a:prstGeom prst="roundRect">
            <a:avLst>
              <a:gd name="adj" fmla="val 13889"/>
            </a:avLst>
          </a:prstGeom>
          <a:solidFill>
            <a:srgbClr val="0B2E4F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6" name="Text 4"/>
          <p:cNvSpPr/>
          <p:nvPr/>
        </p:nvSpPr>
        <p:spPr>
          <a:xfrm>
            <a:off x="7059168" y="475488"/>
            <a:ext cx="658368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2600" dirty="0"/>
          </a:p>
        </p:txBody>
      </p:sp>
      <p:sp>
        <p:nvSpPr>
          <p:cNvPr id="7" name="icon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2128" y="475488"/>
            <a:ext cx="658368" cy="658368"/>
          </a:xfrm>
          <a:prstGeom prst="ellipse">
            <a:avLst/>
          </a:prstGeom>
          <a:solidFill>
            <a:srgbClr val="E4F2F4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8" name="Image 0" descr="Deadlines, calibration &amp; QC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578" y="566928"/>
            <a:ext cx="389467" cy="475488"/>
          </a:xfrm>
          <a:prstGeom prst="rect">
            <a:avLst/>
          </a:prstGeom>
        </p:spPr>
      </p:pic>
      <p:sp>
        <p:nvSpPr>
          <p:cNvPr id="9" name="mistake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54480"/>
            <a:ext cx="3913632" cy="2157980"/>
          </a:xfrm>
          <a:prstGeom prst="rect">
            <a:avLst/>
          </a:prstGeom>
          <a:solidFill>
            <a:srgbClr val="FBEDEC"/>
          </a:solidFill>
          <a:ln w="12700">
            <a:solidFill>
              <a:srgbClr val="F1D6D3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554480"/>
            <a:ext cx="45719" cy="2157977"/>
          </a:xfrm>
          <a:prstGeom prst="rect">
            <a:avLst/>
          </a:prstGeom>
          <a:solidFill>
            <a:srgbClr val="C0413B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1" name="Text 8"/>
          <p:cNvSpPr/>
          <p:nvPr/>
        </p:nvSpPr>
        <p:spPr>
          <a:xfrm>
            <a:off x="841248" y="1792224"/>
            <a:ext cx="33649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B23A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WHERE LABS SLIP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841248" y="2157984"/>
            <a:ext cx="3346704" cy="1554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Missing the deadline - an automatic fail, even with perfect data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Ignoring calibration drift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✗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Ignoring out-of-control QC results</a:t>
            </a:r>
            <a:endParaRPr lang="en-US" sz="1160" dirty="0"/>
          </a:p>
        </p:txBody>
      </p:sp>
      <p:sp>
        <p:nvSpPr>
          <p:cNvPr id="13" name="fix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1554480"/>
            <a:ext cx="3913632" cy="2157977"/>
          </a:xfrm>
          <a:prstGeom prst="rect">
            <a:avLst/>
          </a:prstGeom>
          <a:solidFill>
            <a:srgbClr val="E4F2F4"/>
          </a:solidFill>
          <a:ln w="12700">
            <a:solidFill>
              <a:srgbClr val="CBE6E9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4" name="acc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1554481"/>
            <a:ext cx="45719" cy="2157976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Text 12"/>
          <p:cNvSpPr/>
          <p:nvPr/>
        </p:nvSpPr>
        <p:spPr>
          <a:xfrm>
            <a:off x="4974336" y="1792224"/>
            <a:ext cx="336499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100" dirty="0">
                <a:solidFill>
                  <a:srgbClr val="0B6E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IT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4974336" y="2157984"/>
            <a:ext cx="3346704" cy="1554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 track of PT Reporting deadline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 calibration and continuing-calibration checks</a:t>
            </a:r>
            <a:endParaRPr lang="en-US" sz="1160" dirty="0"/>
          </a:p>
          <a:p>
            <a:pPr marL="203200" indent="-203200">
              <a:lnSpc>
                <a:spcPct val="103000"/>
              </a:lnSpc>
              <a:spcAft>
                <a:spcPts val="900"/>
              </a:spcAft>
              <a:buSzPct val="100000"/>
              <a:buChar char="✓"/>
            </a:pPr>
            <a:r>
              <a:rPr lang="en-US" sz="1160" dirty="0">
                <a:solidFill>
                  <a:srgbClr val="16232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Confirm blanks, spikes, and QC pass for the batch</a:t>
            </a:r>
            <a:endParaRPr lang="en-US" sz="1160" dirty="0"/>
          </a:p>
        </p:txBody>
      </p:sp>
      <p:sp>
        <p:nvSpPr>
          <p:cNvPr id="17" name="footer 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828032"/>
            <a:ext cx="8046720" cy="0"/>
          </a:xfrm>
          <a:prstGeom prst="line">
            <a:avLst/>
          </a:prstGeom>
          <a:noFill/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9" name="Text 16"/>
          <p:cNvSpPr/>
          <p:nvPr/>
        </p:nvSpPr>
        <p:spPr>
          <a:xfrm>
            <a:off x="8229600" y="4864608"/>
            <a:ext cx="365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50" dirty="0"/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D8DFB8E8-C320-CD22-8054-DBF0B4860D3F}"/>
              </a:ext>
            </a:extLst>
          </p:cNvPr>
          <p:cNvSpPr/>
          <p:nvPr/>
        </p:nvSpPr>
        <p:spPr>
          <a:xfrm>
            <a:off x="2888419" y="4873724"/>
            <a:ext cx="35924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Your PT  |  Avoiding Common Proficiency Testing Errors</a:t>
            </a:r>
            <a:endParaRPr lang="en-US" sz="8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7B114C-901E-A08D-EEB9-D73495F84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0" y="4873724"/>
            <a:ext cx="1085182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548640" y="384048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BEFORE YOU SUBMIT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80467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pre-submission checklist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548640" y="1298448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5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Six quick habits that catch the errors behind most PT failures.</a:t>
            </a:r>
            <a:endParaRPr lang="en-US" sz="1350" dirty="0"/>
          </a:p>
        </p:txBody>
      </p:sp>
      <p:sp>
        <p:nvSpPr>
          <p:cNvPr id="6" name="checklis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874520"/>
            <a:ext cx="3913632" cy="841248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7" name="check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808" y="2093976"/>
            <a:ext cx="402336" cy="402336"/>
          </a:xfrm>
          <a:prstGeom prst="ellipse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Text 6"/>
          <p:cNvSpPr/>
          <p:nvPr/>
        </p:nvSpPr>
        <p:spPr>
          <a:xfrm>
            <a:off x="749808" y="2093976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61872" y="2002536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261872" y="2240280"/>
            <a:ext cx="30449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25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handling instructions in the set</a:t>
            </a:r>
            <a:endParaRPr lang="en-US" sz="1250" dirty="0"/>
          </a:p>
        </p:txBody>
      </p:sp>
      <p:sp>
        <p:nvSpPr>
          <p:cNvPr id="11" name="checklis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1874520"/>
            <a:ext cx="3913632" cy="841248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2" name="check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2896" y="2093976"/>
            <a:ext cx="402336" cy="402336"/>
          </a:xfrm>
          <a:prstGeom prst="ellipse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3" name="Text 11"/>
          <p:cNvSpPr/>
          <p:nvPr/>
        </p:nvSpPr>
        <p:spPr>
          <a:xfrm>
            <a:off x="4882896" y="2093976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394960" y="2002536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5394960" y="2240280"/>
            <a:ext cx="30449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25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routine methods, staff, and instruments</a:t>
            </a:r>
            <a:endParaRPr lang="en-US" sz="1250" dirty="0"/>
          </a:p>
        </p:txBody>
      </p:sp>
      <p:sp>
        <p:nvSpPr>
          <p:cNvPr id="16" name="checklis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843784"/>
            <a:ext cx="3913632" cy="841248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17" name="check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808" y="3063240"/>
            <a:ext cx="402336" cy="402336"/>
          </a:xfrm>
          <a:prstGeom prst="ellipse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8" name="Text 16"/>
          <p:cNvSpPr/>
          <p:nvPr/>
        </p:nvSpPr>
        <p:spPr>
          <a:xfrm>
            <a:off x="749808" y="3063240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61872" y="2971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261872" y="3209544"/>
            <a:ext cx="30449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25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Verify calibration and QC for the batch</a:t>
            </a:r>
            <a:endParaRPr lang="en-US" sz="1250" dirty="0"/>
          </a:p>
        </p:txBody>
      </p:sp>
      <p:sp>
        <p:nvSpPr>
          <p:cNvPr id="21" name="checklis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2843784"/>
            <a:ext cx="3913632" cy="841248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2" name="check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2896" y="3063240"/>
            <a:ext cx="402336" cy="402336"/>
          </a:xfrm>
          <a:prstGeom prst="ellipse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3" name="Text 21"/>
          <p:cNvSpPr/>
          <p:nvPr/>
        </p:nvSpPr>
        <p:spPr>
          <a:xfrm>
            <a:off x="4882896" y="3063240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394960" y="2971800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394960" y="3209544"/>
            <a:ext cx="30449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25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Check dilutions, units, and sample numbers</a:t>
            </a:r>
            <a:endParaRPr lang="en-US" sz="1250" dirty="0"/>
          </a:p>
        </p:txBody>
      </p:sp>
      <p:sp>
        <p:nvSpPr>
          <p:cNvPr id="26" name="checklis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3813048"/>
            <a:ext cx="3913632" cy="841248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27" name="check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808" y="4032504"/>
            <a:ext cx="402336" cy="402336"/>
          </a:xfrm>
          <a:prstGeom prst="ellipse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8" name="Text 26"/>
          <p:cNvSpPr/>
          <p:nvPr/>
        </p:nvSpPr>
        <p:spPr>
          <a:xfrm>
            <a:off x="749808" y="4032504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261872" y="39410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1261872" y="4178808"/>
            <a:ext cx="30449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25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Have a second person review the entries</a:t>
            </a:r>
            <a:endParaRPr lang="en-US" sz="1250" dirty="0"/>
          </a:p>
        </p:txBody>
      </p:sp>
      <p:sp>
        <p:nvSpPr>
          <p:cNvPr id="31" name="checklist row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728" y="3813048"/>
            <a:ext cx="3913632" cy="841248"/>
          </a:xfrm>
          <a:prstGeom prst="rect">
            <a:avLst/>
          </a:prstGeom>
          <a:solidFill>
            <a:srgbClr val="F5F9FB"/>
          </a:solidFill>
          <a:ln w="12700">
            <a:solidFill>
              <a:srgbClr val="D9E4EA"/>
            </a:solidFill>
            <a:prstDash val="solid"/>
          </a:ln>
          <a:effectLst>
            <a:outerShdw blurRad="114300" dist="38100" dir="5400000" algn="bl" rotWithShape="0">
              <a:srgbClr val="0B2E4F">
                <a:alpha val="14000"/>
              </a:srgbClr>
            </a:outerShdw>
          </a:effectLst>
        </p:spPr>
        <p:txBody>
          <a:bodyPr/>
          <a:lstStyle/>
          <a:p>
            <a:endParaRPr lang="en-CA"/>
          </a:p>
        </p:txBody>
      </p:sp>
      <p:sp>
        <p:nvSpPr>
          <p:cNvPr id="32" name="check disc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2896" y="4032504"/>
            <a:ext cx="402336" cy="402336"/>
          </a:xfrm>
          <a:prstGeom prst="ellipse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3" name="Text 31"/>
          <p:cNvSpPr/>
          <p:nvPr/>
        </p:nvSpPr>
        <p:spPr>
          <a:xfrm>
            <a:off x="4882896" y="4032504"/>
            <a:ext cx="402336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394960" y="3941064"/>
            <a:ext cx="548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5394960" y="4178808"/>
            <a:ext cx="304495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8000"/>
              </a:lnSpc>
              <a:buNone/>
            </a:pPr>
            <a:r>
              <a:rPr lang="en-US" sz="1250" b="1" dirty="0">
                <a:solidFill>
                  <a:srgbClr val="0B2E4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Submit before the deadline - then save the record</a:t>
            </a:r>
            <a:endParaRPr lang="en-US" sz="1250" dirty="0"/>
          </a:p>
        </p:txBody>
      </p:sp>
      <p:sp>
        <p:nvSpPr>
          <p:cNvPr id="36" name="footer ru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828032"/>
            <a:ext cx="8046720" cy="0"/>
          </a:xfrm>
          <a:prstGeom prst="line">
            <a:avLst/>
          </a:prstGeom>
          <a:noFill/>
          <a:ln w="12700">
            <a:solidFill>
              <a:srgbClr val="D9E4EA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38" name="Text 36"/>
          <p:cNvSpPr/>
          <p:nvPr/>
        </p:nvSpPr>
        <p:spPr>
          <a:xfrm>
            <a:off x="8229600" y="4864608"/>
            <a:ext cx="365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50" dirty="0"/>
          </a:p>
        </p:txBody>
      </p:sp>
      <p:sp>
        <p:nvSpPr>
          <p:cNvPr id="40" name="Text 20">
            <a:extLst>
              <a:ext uri="{FF2B5EF4-FFF2-40B4-BE49-F238E27FC236}">
                <a16:creationId xmlns:a16="http://schemas.microsoft.com/office/drawing/2014/main" id="{28DC23E4-C651-98C9-F20F-1C14F3FDD6EA}"/>
              </a:ext>
            </a:extLst>
          </p:cNvPr>
          <p:cNvSpPr/>
          <p:nvPr/>
        </p:nvSpPr>
        <p:spPr>
          <a:xfrm>
            <a:off x="2888419" y="4873724"/>
            <a:ext cx="359248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86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to Ace Your PT  |  Avoiding Common Proficiency Testing Errors</a:t>
            </a:r>
            <a:endParaRPr lang="en-US" sz="85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DF56CF5-9B96-C820-BB5F-AEA0D8BBF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" y="4873724"/>
            <a:ext cx="1085182" cy="2377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28016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3" name="Text 1"/>
          <p:cNvSpPr/>
          <p:nvPr/>
        </p:nvSpPr>
        <p:spPr>
          <a:xfrm>
            <a:off x="640080" y="502920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TAKEAWAYS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40080" y="777240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Make good habits routine</a:t>
            </a:r>
            <a:endParaRPr lang="en-US" sz="3000" dirty="0"/>
          </a:p>
        </p:txBody>
      </p:sp>
      <p:sp>
        <p:nvSpPr>
          <p:cNvPr id="5" name="takeawa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80" y="1691640"/>
            <a:ext cx="2542032" cy="2148840"/>
          </a:xfrm>
          <a:prstGeom prst="rect">
            <a:avLst/>
          </a:prstGeom>
          <a:solidFill>
            <a:srgbClr val="123E63"/>
          </a:solidFill>
          <a:ln w="12700">
            <a:solidFill>
              <a:srgbClr val="1F5578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6" name="card to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80" y="1691640"/>
            <a:ext cx="2542032" cy="73152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7" name="Text 5"/>
          <p:cNvSpPr/>
          <p:nvPr/>
        </p:nvSpPr>
        <p:spPr>
          <a:xfrm>
            <a:off x="896112" y="1947672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896112" y="2532888"/>
            <a:ext cx="20665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Treat PT like a client sample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896112" y="3108960"/>
            <a:ext cx="20665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070" dirty="0">
                <a:solidFill>
                  <a:srgbClr val="BFD2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shortcuts, no special handling — same people, methods, and instruments.</a:t>
            </a:r>
            <a:endParaRPr lang="en-US" sz="1070" dirty="0"/>
          </a:p>
        </p:txBody>
      </p:sp>
      <p:sp>
        <p:nvSpPr>
          <p:cNvPr id="10" name="takeawa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2424" y="1691640"/>
            <a:ext cx="2542032" cy="2148840"/>
          </a:xfrm>
          <a:prstGeom prst="rect">
            <a:avLst/>
          </a:prstGeom>
          <a:solidFill>
            <a:srgbClr val="123E63"/>
          </a:solidFill>
          <a:ln w="12700">
            <a:solidFill>
              <a:srgbClr val="1F5578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1" name="card to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2424" y="1691640"/>
            <a:ext cx="2542032" cy="73152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2" name="Text 10"/>
          <p:cNvSpPr/>
          <p:nvPr/>
        </p:nvSpPr>
        <p:spPr>
          <a:xfrm>
            <a:off x="3648456" y="1947672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3000" dirty="0"/>
          </a:p>
        </p:txBody>
      </p:sp>
      <p:sp>
        <p:nvSpPr>
          <p:cNvPr id="13" name="Text 11"/>
          <p:cNvSpPr/>
          <p:nvPr/>
        </p:nvSpPr>
        <p:spPr>
          <a:xfrm>
            <a:off x="3648456" y="2532888"/>
            <a:ext cx="20665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Most failures are avoidable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3648456" y="3108960"/>
            <a:ext cx="20665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070" dirty="0">
                <a:solidFill>
                  <a:srgbClr val="BFD2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Clerical, handling, and deadline errors cause more failures than instrument limits.</a:t>
            </a:r>
            <a:endParaRPr lang="en-US" sz="1070" dirty="0"/>
          </a:p>
        </p:txBody>
      </p:sp>
      <p:sp>
        <p:nvSpPr>
          <p:cNvPr id="15" name="takeaway car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4768" y="1691640"/>
            <a:ext cx="2542032" cy="2148840"/>
          </a:xfrm>
          <a:prstGeom prst="rect">
            <a:avLst/>
          </a:prstGeom>
          <a:solidFill>
            <a:srgbClr val="123E63"/>
          </a:solidFill>
          <a:ln w="12700">
            <a:solidFill>
              <a:srgbClr val="1F5578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6" name="card to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44768" y="1691640"/>
            <a:ext cx="2542032" cy="73152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7" name="Text 15"/>
          <p:cNvSpPr/>
          <p:nvPr/>
        </p:nvSpPr>
        <p:spPr>
          <a:xfrm>
            <a:off x="6400800" y="1947672"/>
            <a:ext cx="6400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E8FA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3000" dirty="0"/>
          </a:p>
        </p:txBody>
      </p:sp>
      <p:sp>
        <p:nvSpPr>
          <p:cNvPr id="18" name="Text 16"/>
          <p:cNvSpPr/>
          <p:nvPr/>
        </p:nvSpPr>
        <p:spPr>
          <a:xfrm>
            <a:off x="6400800" y="2532888"/>
            <a:ext cx="20665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checklist and calendar win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6400800" y="3108960"/>
            <a:ext cx="20665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070" dirty="0">
                <a:solidFill>
                  <a:srgbClr val="BFD2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named owner, verified QC, and a second reviewer to catch problems before you submit.</a:t>
            </a:r>
            <a:endParaRPr lang="en-US" sz="1070" dirty="0"/>
          </a:p>
        </p:txBody>
      </p:sp>
      <p:sp>
        <p:nvSpPr>
          <p:cNvPr id="20" name="closing b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80" y="4036814"/>
            <a:ext cx="7863840" cy="566928"/>
          </a:xfrm>
          <a:prstGeom prst="rect">
            <a:avLst/>
          </a:prstGeom>
          <a:solidFill>
            <a:srgbClr val="0E8FA3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1" name="Text 19"/>
          <p:cNvSpPr/>
          <p:nvPr/>
        </p:nvSpPr>
        <p:spPr>
          <a:xfrm>
            <a:off x="640080" y="4053855"/>
            <a:ext cx="7863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Ace PT by getting it right on every sample every time.</a:t>
            </a:r>
            <a:endParaRPr lang="en-US" sz="1500" dirty="0"/>
          </a:p>
        </p:txBody>
      </p:sp>
      <p:pic>
        <p:nvPicPr>
          <p:cNvPr id="32" name="Picture 3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73C00961-ED06-C3EE-BD90-CC06C1D2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799438"/>
            <a:ext cx="1466721" cy="459147"/>
          </a:xfrm>
          <a:prstGeom prst="rect">
            <a:avLst/>
          </a:prstGeom>
        </p:spPr>
      </p:pic>
      <p:pic>
        <p:nvPicPr>
          <p:cNvPr id="34" name="Picture 3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49FA78C9-E7BC-A971-5794-B0245987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5951838"/>
            <a:ext cx="1466721" cy="4591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8020E2-DD50-7BD1-6372-FD307BDF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50323"/>
            <a:ext cx="1469263" cy="463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634</Words>
  <Application>Microsoft Office PowerPoint</Application>
  <PresentationFormat>On-screen Show (16:9)</PresentationFormat>
  <Paragraphs>110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Yasmine Lamri</dc:creator>
  <cp:lastModifiedBy>Nadine Lewis</cp:lastModifiedBy>
  <cp:revision>6</cp:revision>
  <dcterms:created xsi:type="dcterms:W3CDTF">2026-07-08T13:23:21Z</dcterms:created>
  <dcterms:modified xsi:type="dcterms:W3CDTF">2026-07-10T23:08:21Z</dcterms:modified>
</cp:coreProperties>
</file>